
<file path=[Content_Types].xml><?xml version="1.0" encoding="utf-8"?>
<Types xmlns="http://schemas.openxmlformats.org/package/2006/content-types">
  <Default Extension="png" ContentType="image/png"/>
  <Default Extension="mp3" ContentType="audio/mpe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8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33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492" autoAdjust="0"/>
  </p:normalViewPr>
  <p:slideViewPr>
    <p:cSldViewPr>
      <p:cViewPr varScale="1">
        <p:scale>
          <a:sx n="81" d="100"/>
          <a:sy n="81" d="100"/>
        </p:scale>
        <p:origin x="1498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6726063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787" y="4243845"/>
            <a:ext cx="2307831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6726064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6833787" y="2590078"/>
            <a:ext cx="2307832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0242" y="2733709"/>
            <a:ext cx="6069268" cy="1373070"/>
          </a:xfrm>
        </p:spPr>
        <p:txBody>
          <a:bodyPr anchor="b">
            <a:noAutofit/>
          </a:bodyPr>
          <a:lstStyle>
            <a:lvl1pPr algn="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0241" y="4394040"/>
            <a:ext cx="6108101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55655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1" y="5936189"/>
            <a:ext cx="4021666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10399" y="2750337"/>
            <a:ext cx="1370293" cy="1356442"/>
          </a:xfrm>
        </p:spPr>
        <p:txBody>
          <a:bodyPr/>
          <a:lstStyle/>
          <a:p>
            <a:fld id="{EA02E103-E17C-49A8-B84E-BC5DA39D46BD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5044044"/>
      </p:ext>
    </p:extLst>
  </p:cSld>
  <p:clrMapOvr>
    <a:masterClrMapping/>
  </p:clrMapOvr>
  <p:transition spd="med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3" y="4711617"/>
            <a:ext cx="6894770" cy="544482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31639" y="609598"/>
            <a:ext cx="6896534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5256098"/>
            <a:ext cx="6894772" cy="54781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310"/>
            <a:ext cx="1149836" cy="1090789"/>
          </a:xfrm>
        </p:spPr>
        <p:txBody>
          <a:bodyPr/>
          <a:lstStyle/>
          <a:p>
            <a:fld id="{224DDFC0-2E66-4F5A-9042-511918AFB62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5814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2" name="Picture 21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3" name="Picture 22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255" y="609597"/>
            <a:ext cx="6896534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889151" cy="1101764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11616"/>
            <a:ext cx="1149836" cy="1090789"/>
          </a:xfrm>
        </p:spPr>
        <p:txBody>
          <a:bodyPr/>
          <a:lstStyle/>
          <a:p>
            <a:fld id="{224DDFC0-2E66-4F5A-9042-511918AFB62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596810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30" name="Picture 29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1" name="Picture 30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921" y="616983"/>
            <a:ext cx="642514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89438" y="3660763"/>
            <a:ext cx="5987731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4710340"/>
            <a:ext cx="6903919" cy="110176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24DDFC0-2E66-4F5A-9042-511918AFB625}" type="slidenum">
              <a:rPr lang="fr-FR" altLang="fr-FR" smtClean="0"/>
              <a:pPr/>
              <a:t>‹N°›</a:t>
            </a:fld>
            <a:endParaRPr lang="fr-FR" altLang="fr-FR"/>
          </a:p>
        </p:txBody>
      </p:sp>
      <p:sp>
        <p:nvSpPr>
          <p:cNvPr id="27" name="TextBox 26"/>
          <p:cNvSpPr txBox="1"/>
          <p:nvPr/>
        </p:nvSpPr>
        <p:spPr>
          <a:xfrm>
            <a:off x="270932" y="748116"/>
            <a:ext cx="5334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967191" y="2998573"/>
            <a:ext cx="457200" cy="58477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924607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0" y="4572000"/>
            <a:ext cx="9161969" cy="1677035"/>
            <a:chOff x="0" y="2895600"/>
            <a:chExt cx="9161969" cy="1677035"/>
          </a:xfrm>
        </p:grpSpPr>
        <p:pic>
          <p:nvPicPr>
            <p:cNvPr id="23" name="Picture 22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4" name="Picture 23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5" name="Rectangle 24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8" y="4710340"/>
            <a:ext cx="6896534" cy="5898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9" y="5300150"/>
            <a:ext cx="6896534" cy="51195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56438" y="4709926"/>
            <a:ext cx="1149836" cy="1090789"/>
          </a:xfrm>
        </p:spPr>
        <p:txBody>
          <a:bodyPr/>
          <a:lstStyle/>
          <a:p>
            <a:fld id="{224DDFC0-2E66-4F5A-9042-511918AFB62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26817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4" name="Picture 23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5" name="Picture 24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32629" y="2329489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39777" y="3015290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8413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2879710" y="3007906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26136" y="2336873"/>
            <a:ext cx="2194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233520" y="3007905"/>
            <a:ext cx="219456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DFC0-2E66-4F5A-9042-511918AFB62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487900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35" name="Picture 34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6" name="Picture 35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7" name="Rectangle 36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8" name="Rectangle 37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32391" y="4297503"/>
            <a:ext cx="21922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32391" y="2336873"/>
            <a:ext cx="219225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32391" y="4873765"/>
            <a:ext cx="219225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870497" y="4297503"/>
            <a:ext cx="221507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870497" y="2336873"/>
            <a:ext cx="221507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2869483" y="4873764"/>
            <a:ext cx="2218004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231028" y="4297503"/>
            <a:ext cx="219433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231027" y="2336873"/>
            <a:ext cx="2194333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230934" y="4873762"/>
            <a:ext cx="2197239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DDFC0-2E66-4F5A-9042-511918AFB62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763462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7" name="Picture 16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8" name="Picture 17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12E77-B4B8-410A-AA5D-4D7044C2D3D0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30009978"/>
      </p:ext>
    </p:extLst>
  </p:cSld>
  <p:clrMapOvr>
    <a:masterClrMapping/>
  </p:clrMapOvr>
  <p:transition spd="med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 rot="5400000">
            <a:off x="4575305" y="2747178"/>
            <a:ext cx="6862555" cy="1368199"/>
            <a:chOff x="2281445" y="609600"/>
            <a:chExt cx="6862555" cy="1368199"/>
          </a:xfrm>
        </p:grpSpPr>
        <p:sp>
          <p:nvSpPr>
            <p:cNvPr id="12" name="Rectangle 11"/>
            <p:cNvSpPr/>
            <p:nvPr/>
          </p:nvSpPr>
          <p:spPr>
            <a:xfrm>
              <a:off x="2281445" y="609601"/>
              <a:ext cx="5285695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7710769" y="609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464798" y="609597"/>
            <a:ext cx="1069602" cy="4461936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241" y="609598"/>
            <a:ext cx="6576359" cy="5326589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029144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0241" y="5936189"/>
            <a:ext cx="4518959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431152" y="5432500"/>
            <a:ext cx="1149636" cy="1273100"/>
          </a:xfrm>
        </p:spPr>
        <p:txBody>
          <a:bodyPr anchor="t"/>
          <a:lstStyle>
            <a:lvl1pPr algn="ctr">
              <a:defRPr/>
            </a:lvl1pPr>
          </a:lstStyle>
          <a:p>
            <a:fld id="{7E966526-90F8-418A-A1FE-8AAB5D7B60D3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33054893"/>
      </p:ext>
    </p:extLst>
  </p:cSld>
  <p:clrMapOvr>
    <a:masterClrMapping/>
  </p:clrMapOvr>
  <p:transition spd="med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8" name="Picture 2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9" name="Picture 2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0" name="Rectangle 2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Rectangle 3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8165C0-651F-4936-8C31-B98D2E013171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66698880"/>
      </p:ext>
    </p:extLst>
  </p:cSld>
  <p:clrMapOvr>
    <a:masterClrMapping/>
  </p:clrMapOvr>
  <p:transition spd="med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2728432"/>
            <a:ext cx="9161969" cy="1677035"/>
            <a:chOff x="0" y="2895600"/>
            <a:chExt cx="9161969" cy="1677035"/>
          </a:xfrm>
        </p:grpSpPr>
        <p:pic>
          <p:nvPicPr>
            <p:cNvPr id="19" name="Picture 1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20" name="Picture 1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1" name="Rectangle 2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2869895"/>
            <a:ext cx="688915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1639" y="4232172"/>
            <a:ext cx="688915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65810" y="5936188"/>
            <a:ext cx="2057400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400" y="5936189"/>
            <a:ext cx="4834673" cy="365125"/>
          </a:xfr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56438" y="2869896"/>
            <a:ext cx="1149836" cy="1090789"/>
          </a:xfrm>
        </p:spPr>
        <p:txBody>
          <a:bodyPr/>
          <a:lstStyle/>
          <a:p>
            <a:fld id="{851D605A-1260-4B5C-B2C5-09EE52966AD7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08239789"/>
      </p:ext>
    </p:extLst>
  </p:cSld>
  <p:clrMapOvr>
    <a:masterClrMapping/>
  </p:clrMapOvr>
  <p:transition spd="med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53228"/>
            <a:ext cx="688739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2336873"/>
            <a:ext cx="3357899" cy="359931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1128" y="2336873"/>
            <a:ext cx="3359661" cy="3599316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DE501C-70C2-4B43-B457-70465AF0E552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31843834"/>
      </p:ext>
    </p:extLst>
  </p:cSld>
  <p:clrMapOvr>
    <a:masterClrMapping/>
  </p:clrMapOvr>
  <p:transition spd="med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29" name="Picture 28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30" name="Picture 29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Rectangle 31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30"/>
            <a:ext cx="6896534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0988" y="2336874"/>
            <a:ext cx="3145080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1638" y="3030009"/>
            <a:ext cx="3367045" cy="29061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82646" y="2336873"/>
            <a:ext cx="3145527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061129" y="3030009"/>
            <a:ext cx="3367044" cy="2906179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9ACB4-04CD-4661-8395-EECB6F5C28BC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92063359"/>
      </p:ext>
    </p:extLst>
  </p:cSld>
  <p:clrMapOvr>
    <a:masterClrMapping/>
  </p:clrMapOvr>
  <p:transition spd="med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6" name="Picture 15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7" name="Picture 16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FB0D5-918C-4BB1-AFB1-BCC8A956C001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23100705"/>
      </p:ext>
    </p:extLst>
  </p:cSld>
  <p:clrMapOvr>
    <a:masterClrMapping/>
  </p:clrMapOvr>
  <p:transition spd="med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HD-ShadowShort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871"/>
          <a:stretch/>
        </p:blipFill>
        <p:spPr>
          <a:xfrm>
            <a:off x="7717217" y="1973262"/>
            <a:ext cx="1444752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710769" y="609600"/>
            <a:ext cx="1433231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2144C0-046E-41B9-9173-752D947F0B21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91697101"/>
      </p:ext>
    </p:extLst>
  </p:cSld>
  <p:clrMapOvr>
    <a:masterClrMapping/>
  </p:clrMapOvr>
  <p:transition spd="med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7"/>
            <a:ext cx="6896534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14385" y="2336874"/>
            <a:ext cx="3913788" cy="3599313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1" y="2336873"/>
            <a:ext cx="2796240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6A51FA-6146-40CE-A84B-3F6DE184D64D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11405831"/>
      </p:ext>
    </p:extLst>
  </p:cSld>
  <p:clrMapOvr>
    <a:masterClrMapping/>
  </p:clrMapOvr>
  <p:transition spd="med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609600"/>
            <a:ext cx="9161969" cy="1677035"/>
            <a:chOff x="0" y="2895600"/>
            <a:chExt cx="9161969" cy="1677035"/>
          </a:xfrm>
        </p:grpSpPr>
        <p:pic>
          <p:nvPicPr>
            <p:cNvPr id="18" name="Picture 17" descr="HD-ShadowLong.pn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982" r="-217"/>
            <a:stretch/>
          </p:blipFill>
          <p:spPr>
            <a:xfrm>
              <a:off x="0" y="4251471"/>
              <a:ext cx="7644384" cy="321164"/>
            </a:xfrm>
            <a:prstGeom prst="rect">
              <a:avLst/>
            </a:prstGeom>
          </p:spPr>
        </p:pic>
        <p:pic>
          <p:nvPicPr>
            <p:cNvPr id="19" name="Picture 18" descr="HD-ShadowShort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871"/>
            <a:stretch/>
          </p:blipFill>
          <p:spPr>
            <a:xfrm>
              <a:off x="7717217" y="4259262"/>
              <a:ext cx="1444752" cy="14427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/>
          </p:nvSpPr>
          <p:spPr>
            <a:xfrm>
              <a:off x="0" y="2895600"/>
              <a:ext cx="7567140" cy="1368198"/>
            </a:xfrm>
            <a:prstGeom prst="rect">
              <a:avLst/>
            </a:prstGeom>
            <a:solidFill>
              <a:schemeClr val="bg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Rectangle 20"/>
            <p:cNvSpPr/>
            <p:nvPr/>
          </p:nvSpPr>
          <p:spPr>
            <a:xfrm>
              <a:off x="7710769" y="2895600"/>
              <a:ext cx="1433231" cy="136819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10956" y="2336874"/>
            <a:ext cx="3917217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1638" y="2336874"/>
            <a:ext cx="2798487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EB45D-9664-44C1-914B-9F9B47763C0B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53390875"/>
      </p:ext>
    </p:extLst>
  </p:cSld>
  <p:clrMapOvr>
    <a:masterClrMapping/>
  </p:clrMapOvr>
  <p:transition spd="med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James\Desktop\msft\Berlin\build Assets\hashOverlaySD-FullResolve.png"/>
          <p:cNvPicPr>
            <a:picLocks noChangeAspect="1" noChangeArrowheads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1639" y="753228"/>
            <a:ext cx="6896534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2336873"/>
            <a:ext cx="6887389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67881" y="5936188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5936189"/>
            <a:ext cx="48346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48600" y="753228"/>
            <a:ext cx="1157674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4DDFC0-2E66-4F5A-9042-511918AFB625}" type="slidenum">
              <a:rPr lang="fr-FR" altLang="fr-FR" smtClean="0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25025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random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png"/><Relationship Id="rId5" Type="http://schemas.openxmlformats.org/officeDocument/2006/relationships/hyperlink" Target="http://jorgegarciatorrego.blogspot.com/2012_10_01_archive.html" TargetMode="External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hyperlink" Target="http://jorgegarciatorrego.blogspot.com/2012_10_01_archive.html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jorgegarciatorrego.blogspot.com/2012_10_01_arch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jorgegarciatorrego.blogspot.com/2012_10_01_arch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jorgegarciatorrego.blogspot.com/2012_10_01_archive.html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>
            <a:extLst>
              <a:ext uri="{FF2B5EF4-FFF2-40B4-BE49-F238E27FC236}">
                <a16:creationId xmlns:a16="http://schemas.microsoft.com/office/drawing/2014/main" id="{E9551768-B253-4CA6-9420-B0FF71C42208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03250" y="2939838"/>
            <a:ext cx="8361238" cy="921210"/>
          </a:xfrm>
          <a:noFill/>
          <a:ln w="22225" cap="flat">
            <a:solidFill>
              <a:schemeClr val="tx1"/>
            </a:solidFill>
            <a:prstDash val="dash"/>
          </a:ln>
          <a:effectLst>
            <a:outerShdw dist="107763" dir="2700000" algn="ctr" rotWithShape="0">
              <a:schemeClr val="bg2">
                <a:alpha val="50000"/>
              </a:schemeClr>
            </a:outerShdw>
          </a:effectLst>
        </p:spPr>
        <p:txBody>
          <a:bodyPr anchorCtr="1"/>
          <a:lstStyle/>
          <a:p>
            <a:pPr eaLnBrk="1" hangingPunct="1">
              <a:defRPr/>
            </a:pPr>
            <a:r>
              <a:rPr lang="fr-FR" sz="6600" b="1" dirty="0">
                <a:effectLst>
                  <a:outerShdw blurRad="38100" dist="38100" dir="2700000" algn="tl">
                    <a:srgbClr val="FFFFFF"/>
                  </a:outerShdw>
                </a:effectLst>
                <a:latin typeface="Huxtable" panose="02000506000000020004" pitchFamily="2" charset="0"/>
              </a:rPr>
              <a:t>LES REGLES AU BFC</a:t>
            </a:r>
          </a:p>
        </p:txBody>
      </p:sp>
      <p:pic>
        <p:nvPicPr>
          <p:cNvPr id="2055" name="Picture 7">
            <a:extLst>
              <a:ext uri="{FF2B5EF4-FFF2-40B4-BE49-F238E27FC236}">
                <a16:creationId xmlns:a16="http://schemas.microsoft.com/office/drawing/2014/main" id="{FC8CE4BB-EE1F-4D0F-830C-AFB2D4BB43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 bwMode="auto">
          <a:xfrm>
            <a:off x="251520" y="4725144"/>
            <a:ext cx="2492896" cy="1892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6" name="AutoShape 8">
            <a:extLst>
              <a:ext uri="{FF2B5EF4-FFF2-40B4-BE49-F238E27FC236}">
                <a16:creationId xmlns:a16="http://schemas.microsoft.com/office/drawing/2014/main" id="{AA337F71-4EC7-4303-987F-7C95A547B2F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67744" y="4318939"/>
            <a:ext cx="2183530" cy="838253"/>
          </a:xfrm>
          <a:prstGeom prst="wedgeEllipseCallout">
            <a:avLst>
              <a:gd name="adj1" fmla="val -64451"/>
              <a:gd name="adj2" fmla="val 58263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 anchorCtr="1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fr-FR" altLang="fr-FR" dirty="0">
                <a:solidFill>
                  <a:schemeClr val="bg1"/>
                </a:solidFill>
              </a:rPr>
              <a:t>Soit très attentif 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01B9E60D-18FE-45CB-824C-0C1FD74080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862" y="0"/>
            <a:ext cx="2708920" cy="2708920"/>
          </a:xfrm>
          <a:prstGeom prst="rect">
            <a:avLst/>
          </a:prstGeom>
        </p:spPr>
      </p:pic>
      <p:pic>
        <p:nvPicPr>
          <p:cNvPr id="5" name="-Musique libre de droits- Arc North - Oceanside">
            <a:hlinkClick r:id="" action="ppaction://media"/>
            <a:extLst>
              <a:ext uri="{FF2B5EF4-FFF2-40B4-BE49-F238E27FC236}">
                <a16:creationId xmlns:a16="http://schemas.microsoft.com/office/drawing/2014/main" id="{C9365FF1-42B1-4EB0-8837-19A6B8A4FB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327525" y="3184525"/>
            <a:ext cx="487363" cy="487363"/>
          </a:xfrm>
          <a:prstGeom prst="rect">
            <a:avLst/>
          </a:prstGeom>
        </p:spPr>
      </p:pic>
    </p:spTree>
  </p:cSld>
  <p:clrMapOvr>
    <a:masterClrMapping/>
  </p:clrMapOvr>
  <p:transition spd="med" advTm="35000"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18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050" grpId="0" animBg="1"/>
      <p:bldP spid="205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>
            <a:extLst>
              <a:ext uri="{FF2B5EF4-FFF2-40B4-BE49-F238E27FC236}">
                <a16:creationId xmlns:a16="http://schemas.microsoft.com/office/drawing/2014/main" id="{CFD6D62C-7197-4D34-BB1D-044C2C5B781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2377535"/>
            <a:ext cx="5472608" cy="4610069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fr-FR" altLang="fr-FR" sz="2000" b="1" dirty="0">
                <a:solidFill>
                  <a:schemeClr val="bg1"/>
                </a:solidFill>
              </a:rPr>
              <a:t>U6 à U9 :</a:t>
            </a:r>
            <a:endParaRPr lang="fr-FR" altLang="fr-FR" sz="500" b="1" dirty="0">
              <a:solidFill>
                <a:srgbClr val="FF9933"/>
              </a:solidFill>
            </a:endParaRPr>
          </a:p>
          <a:p>
            <a:pPr eaLnBrk="1" hangingPunct="1">
              <a:buFontTx/>
              <a:buNone/>
            </a:pPr>
            <a:r>
              <a:rPr lang="fr-FR" altLang="fr-FR" sz="2000" dirty="0"/>
              <a:t>Rendez-vous vestiaire : </a:t>
            </a:r>
            <a:r>
              <a:rPr lang="fr-FR" altLang="fr-FR" sz="2000" b="1" dirty="0"/>
              <a:t>14H</a:t>
            </a:r>
          </a:p>
          <a:p>
            <a:pPr eaLnBrk="1" hangingPunct="1">
              <a:buFontTx/>
              <a:buNone/>
            </a:pPr>
            <a:r>
              <a:rPr lang="fr-FR" altLang="fr-FR" sz="2000" dirty="0"/>
              <a:t>Début de la séance :  </a:t>
            </a:r>
            <a:r>
              <a:rPr lang="fr-FR" altLang="fr-FR" sz="2000" b="1" dirty="0"/>
              <a:t>14H30</a:t>
            </a:r>
          </a:p>
          <a:p>
            <a:pPr eaLnBrk="1" hangingPunct="1">
              <a:buFontTx/>
              <a:buNone/>
            </a:pPr>
            <a:r>
              <a:rPr lang="fr-FR" altLang="fr-FR" sz="2000" dirty="0"/>
              <a:t>Fin de la séance :  </a:t>
            </a:r>
            <a:r>
              <a:rPr lang="fr-FR" altLang="fr-FR" sz="2000" b="1" dirty="0"/>
              <a:t>16H</a:t>
            </a:r>
            <a:endParaRPr lang="fr-FR" altLang="fr-FR" sz="500" b="1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fr-FR" altLang="fr-FR" sz="2000" b="1" dirty="0">
                <a:solidFill>
                  <a:schemeClr val="bg1"/>
                </a:solidFill>
              </a:rPr>
              <a:t>U10 – U11 :</a:t>
            </a:r>
          </a:p>
          <a:p>
            <a:pPr marL="0" indent="0" eaLnBrk="1" hangingPunct="1">
              <a:buNone/>
            </a:pPr>
            <a:r>
              <a:rPr lang="fr-FR" altLang="fr-FR" sz="2000" dirty="0"/>
              <a:t>Rendez-vous vestiaire : </a:t>
            </a:r>
            <a:r>
              <a:rPr lang="fr-FR" altLang="fr-FR" sz="2000" b="1" dirty="0"/>
              <a:t>14H</a:t>
            </a:r>
          </a:p>
          <a:p>
            <a:pPr marL="0" indent="0" eaLnBrk="1" hangingPunct="1">
              <a:buNone/>
            </a:pPr>
            <a:r>
              <a:rPr lang="fr-FR" altLang="fr-FR" sz="2000" b="1" dirty="0"/>
              <a:t>D</a:t>
            </a:r>
            <a:r>
              <a:rPr lang="fr-FR" altLang="fr-FR" sz="2000" dirty="0"/>
              <a:t>ébut de la séance :  </a:t>
            </a:r>
            <a:r>
              <a:rPr lang="fr-FR" altLang="fr-FR" sz="2000" b="1" dirty="0"/>
              <a:t>14H30</a:t>
            </a:r>
          </a:p>
          <a:p>
            <a:pPr marL="0" indent="0" eaLnBrk="1" hangingPunct="1">
              <a:buNone/>
            </a:pPr>
            <a:r>
              <a:rPr lang="fr-FR" altLang="fr-FR" sz="2000" dirty="0"/>
              <a:t>Fin de la séance :  </a:t>
            </a:r>
            <a:r>
              <a:rPr lang="fr-FR" altLang="fr-FR" sz="2000" b="1" dirty="0"/>
              <a:t>16H</a:t>
            </a:r>
            <a:endParaRPr lang="fr-FR" altLang="fr-FR" sz="500" b="1" dirty="0"/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fr-FR" altLang="fr-FR" sz="2000" b="1" dirty="0">
                <a:solidFill>
                  <a:schemeClr val="bg1"/>
                </a:solidFill>
              </a:rPr>
              <a:t>U12 – U13 :</a:t>
            </a:r>
          </a:p>
          <a:p>
            <a:pPr marL="0" indent="0" eaLnBrk="1" hangingPunct="1">
              <a:buNone/>
            </a:pPr>
            <a:r>
              <a:rPr lang="fr-FR" altLang="fr-FR" sz="2000" dirty="0"/>
              <a:t>Rendez-vous vestiaire : </a:t>
            </a:r>
            <a:r>
              <a:rPr lang="fr-FR" altLang="fr-FR" sz="2000" b="1" dirty="0"/>
              <a:t>16H15</a:t>
            </a:r>
          </a:p>
          <a:p>
            <a:pPr marL="0" indent="0" eaLnBrk="1" hangingPunct="1">
              <a:buNone/>
            </a:pPr>
            <a:r>
              <a:rPr lang="fr-FR" altLang="fr-FR" sz="2000" dirty="0"/>
              <a:t>Début de la séance :  </a:t>
            </a:r>
            <a:r>
              <a:rPr lang="fr-FR" altLang="fr-FR" sz="2000" b="1" dirty="0"/>
              <a:t>16H30</a:t>
            </a:r>
          </a:p>
          <a:p>
            <a:pPr marL="0" indent="0" eaLnBrk="1" hangingPunct="1">
              <a:buNone/>
            </a:pPr>
            <a:r>
              <a:rPr lang="fr-FR" altLang="fr-FR" sz="2000" dirty="0"/>
              <a:t>Fin de la séance :  </a:t>
            </a:r>
            <a:r>
              <a:rPr lang="fr-FR" altLang="fr-FR" sz="2000" b="1" dirty="0"/>
              <a:t>18H15</a:t>
            </a:r>
          </a:p>
          <a:p>
            <a:pPr eaLnBrk="1" hangingPunct="1">
              <a:buFontTx/>
              <a:buNone/>
            </a:pPr>
            <a:endParaRPr lang="fr-FR" altLang="fr-FR" sz="2000" b="1" dirty="0"/>
          </a:p>
          <a:p>
            <a:pPr eaLnBrk="1" hangingPunct="1">
              <a:buFontTx/>
              <a:buNone/>
            </a:pPr>
            <a:endParaRPr lang="fr-FR" altLang="fr-FR" sz="2000" dirty="0"/>
          </a:p>
        </p:txBody>
      </p:sp>
      <p:pic>
        <p:nvPicPr>
          <p:cNvPr id="11271" name="Picture 10" descr="Entraînement">
            <a:extLst>
              <a:ext uri="{FF2B5EF4-FFF2-40B4-BE49-F238E27FC236}">
                <a16:creationId xmlns:a16="http://schemas.microsoft.com/office/drawing/2014/main" id="{58B253F7-A84F-485C-866D-5E74872826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6038" y="2233058"/>
            <a:ext cx="2108200" cy="2449512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F813578-EC82-411A-86AE-877D81C862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93314"/>
            <a:ext cx="7416824" cy="1143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>
              <a:defRPr/>
            </a:pPr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</a:rPr>
              <a:t>Horaires entrainements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38EB72F6-3D3A-4995-AEA1-45D596E5653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 bwMode="auto">
          <a:xfrm>
            <a:off x="3995936" y="5312420"/>
            <a:ext cx="1944216" cy="147562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AutoShape 8">
            <a:extLst>
              <a:ext uri="{FF2B5EF4-FFF2-40B4-BE49-F238E27FC236}">
                <a16:creationId xmlns:a16="http://schemas.microsoft.com/office/drawing/2014/main" id="{A20E84CB-7FD3-41EE-B78B-6C6BBE21C0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96038" y="5339052"/>
            <a:ext cx="2424509" cy="1146407"/>
          </a:xfrm>
          <a:prstGeom prst="wedgeRectCallout">
            <a:avLst>
              <a:gd name="adj1" fmla="val -97294"/>
              <a:gd name="adj2" fmla="val -16133"/>
            </a:avLst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12294" name="Rectangle 6">
            <a:extLst>
              <a:ext uri="{FF2B5EF4-FFF2-40B4-BE49-F238E27FC236}">
                <a16:creationId xmlns:a16="http://schemas.microsoft.com/office/drawing/2014/main" id="{A8D14E58-CFF0-4A15-9F5D-206347B128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25347" y="5406578"/>
            <a:ext cx="2323117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dirty="0">
                <a:solidFill>
                  <a:schemeClr val="bg1"/>
                </a:solidFill>
              </a:rPr>
              <a:t>Arrive 5 à 10 minutes avant le début de la séance.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92CC5995-9D90-44E0-A897-03C57023C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887" y="816594"/>
            <a:ext cx="900038" cy="9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E5A083B6-49CD-47B9-AD89-25A8FD0A2405}"/>
              </a:ext>
            </a:extLst>
          </p:cNvPr>
          <p:cNvSpPr txBox="1"/>
          <p:nvPr/>
        </p:nvSpPr>
        <p:spPr>
          <a:xfrm>
            <a:off x="243998" y="1937490"/>
            <a:ext cx="48245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Tous les mercredis</a:t>
            </a:r>
          </a:p>
        </p:txBody>
      </p:sp>
    </p:spTree>
  </p:cSld>
  <p:clrMapOvr>
    <a:masterClrMapping/>
  </p:clrMapOvr>
  <p:transition spd="med" advTm="35000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5" dur="500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500"/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  <p:bldP spid="8" grpId="0" animBg="1"/>
      <p:bldP spid="12296" grpId="0" animBg="1"/>
      <p:bldP spid="12294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>
            <a:extLst>
              <a:ext uri="{FF2B5EF4-FFF2-40B4-BE49-F238E27FC236}">
                <a16:creationId xmlns:a16="http://schemas.microsoft.com/office/drawing/2014/main" id="{813B14CD-464B-4C8E-922F-0A1B11B560C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2456" y="2132856"/>
            <a:ext cx="8229600" cy="4781550"/>
          </a:xfrm>
        </p:spPr>
        <p:txBody>
          <a:bodyPr/>
          <a:lstStyle/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schemeClr val="bg1"/>
                </a:solidFill>
              </a:rPr>
              <a:t> Ne pas rentrer sur le terrain pendant la séance d’entraînement.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schemeClr val="bg1"/>
                </a:solidFill>
              </a:rPr>
              <a:t> Ne pas rentrer dans les vestiaires pendant les entraînements et matchs (sauf parents débutants).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schemeClr val="bg1"/>
                </a:solidFill>
              </a:rPr>
              <a:t> Avoir une attitude positive vis-à-vis de votre enfant et de ses partenaires de jeu.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schemeClr val="bg1"/>
                </a:solidFill>
              </a:rPr>
              <a:t> Respecter les adversaires et arbitres.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schemeClr val="bg1"/>
                </a:solidFill>
              </a:rPr>
              <a:t> Ne téléguidez pas votre enfant, ne jouer pas à sa place, n’intervenez pas pendant les matches, rester derrière la main courante.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schemeClr val="bg1"/>
                </a:solidFill>
              </a:rPr>
              <a:t> L’école de football n’est pas une garderie. Investissez-vous dans la vie du club en aidant au transport par exemple.</a:t>
            </a:r>
          </a:p>
          <a:p>
            <a:pPr algn="just" eaLnBrk="1" hangingPunct="1">
              <a:buFont typeface="Wingdings" panose="05000000000000000000" pitchFamily="2" charset="2"/>
              <a:buChar char="ü"/>
            </a:pPr>
            <a:r>
              <a:rPr lang="fr-FR" altLang="fr-FR" sz="2000" dirty="0">
                <a:solidFill>
                  <a:schemeClr val="bg1"/>
                </a:solidFill>
              </a:rPr>
              <a:t> Développez le fair-play : que votre enfant apprenne à se battre dans le respect des adversaires et de l’arbitre.</a:t>
            </a: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549216F9-CBAD-4337-8745-034BA09FC8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887" y="816594"/>
            <a:ext cx="900038" cy="9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F6B99B-47A5-4BF6-B684-B2C3E5ACEC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93314"/>
            <a:ext cx="7416824" cy="1143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</a:rPr>
              <a:t>Pour les parents</a:t>
            </a:r>
          </a:p>
        </p:txBody>
      </p:sp>
    </p:spTree>
  </p:cSld>
  <p:clrMapOvr>
    <a:masterClrMapping/>
  </p:clrMapOvr>
  <p:transition spd="med" advTm="35000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>
            <a:extLst>
              <a:ext uri="{FF2B5EF4-FFF2-40B4-BE49-F238E27FC236}">
                <a16:creationId xmlns:a16="http://schemas.microsoft.com/office/drawing/2014/main" id="{BC72A4FF-AD76-444A-B3B9-D5440EFC80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4937" y="830263"/>
            <a:ext cx="777557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fr-FR" altLang="fr-FR" sz="2400" b="1" dirty="0">
                <a:solidFill>
                  <a:srgbClr val="FFC000"/>
                </a:solidFill>
              </a:rPr>
              <a:t>Nous restons à votre disposition pour plus d’informations…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C8DD725C-3CB2-4882-8DA1-2B10D630C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887" y="816594"/>
            <a:ext cx="900038" cy="9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738B43F-5D73-4DC7-8B5B-734F6440D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1217323" cy="182855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1A6AAF8-06C0-4E79-9C68-3DDC1CDA3818}"/>
              </a:ext>
            </a:extLst>
          </p:cNvPr>
          <p:cNvSpPr/>
          <p:nvPr/>
        </p:nvSpPr>
        <p:spPr>
          <a:xfrm>
            <a:off x="749750" y="4177432"/>
            <a:ext cx="2381101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 président</a:t>
            </a:r>
          </a:p>
          <a:p>
            <a:pPr algn="ctr"/>
            <a:r>
              <a:rPr lang="fr-F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Christophe </a:t>
            </a:r>
            <a:r>
              <a:rPr lang="fr-FR" sz="20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Voyard</a:t>
            </a:r>
            <a:endParaRPr lang="fr-FR" sz="20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endParaRPr lang="fr-FR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fr-F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06.31.88.68.56</a:t>
            </a:r>
            <a:endParaRPr lang="fr-FR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446047-4CDD-4EC6-ACAF-5CEA0833B35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3858" y="2394166"/>
            <a:ext cx="1295294" cy="1768076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1744309D-E50B-4EFD-81CC-85F15F246E2D}"/>
              </a:ext>
            </a:extLst>
          </p:cNvPr>
          <p:cNvSpPr/>
          <p:nvPr/>
        </p:nvSpPr>
        <p:spPr>
          <a:xfrm>
            <a:off x="4459531" y="4177431"/>
            <a:ext cx="364394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2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Le responsable école de foot</a:t>
            </a:r>
          </a:p>
          <a:p>
            <a:pPr algn="ctr"/>
            <a:r>
              <a:rPr lang="fr-F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José Do Nascimento</a:t>
            </a:r>
          </a:p>
          <a:p>
            <a:pPr algn="ctr"/>
            <a:endParaRPr lang="fr-FR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ctr"/>
            <a:r>
              <a:rPr lang="fr-FR" sz="2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06.08.06.73.29</a:t>
            </a:r>
            <a:endParaRPr lang="fr-FR" sz="2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</p:cSld>
  <p:clrMapOvr>
    <a:masterClrMapping/>
  </p:clrMapOvr>
  <p:transition spd="med" advTm="35000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4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9011FE40-08EB-4BFA-BFED-FCD485C70BF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496" y="690563"/>
            <a:ext cx="7488833" cy="1143000"/>
          </a:xfrm>
          <a:noFill/>
          <a:ln w="19050" cap="flat">
            <a:solidFill>
              <a:srgbClr val="000000"/>
            </a:solidFill>
            <a:prstDash val="dash"/>
          </a:ln>
        </p:spPr>
        <p:txBody>
          <a:bodyPr/>
          <a:lstStyle/>
          <a:p>
            <a:pPr eaLnBrk="1" hangingPunct="1">
              <a:defRPr/>
            </a:pPr>
            <a:r>
              <a:rPr lang="fr-FR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</a:rPr>
              <a:t>Dans cette présentation on t’apprendra :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DCDBFD19-B388-4A77-9CA9-028557B40AD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95288" y="2205038"/>
            <a:ext cx="8229600" cy="3484562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fr-FR" altLang="fr-FR" dirty="0"/>
              <a:t>A bien préparer ton sac de foot pour les matchs et les entraînements.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fr-FR" altLang="fr-FR" dirty="0"/>
              <a:t>Les règles du club.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fr-FR" altLang="fr-FR" dirty="0"/>
              <a:t>Ce que tu as le droit et ce que tu n’as pas le droit de faire quand tu es au club.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fr-FR" altLang="fr-FR" dirty="0"/>
              <a:t>L’esprit Sportif.</a:t>
            </a:r>
          </a:p>
          <a:p>
            <a:pPr marL="609600" indent="-609600" eaLnBrk="1" hangingPunct="1"/>
            <a:endParaRPr lang="fr-FR" alt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BCEA0895-FF0E-40C0-821F-7C177F90C31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747093"/>
            <a:ext cx="1086470" cy="108647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B00642C0-12C3-4402-9D0D-BFB576323A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" t="23179" r="-425" b="38801"/>
          <a:stretch/>
        </p:blipFill>
        <p:spPr>
          <a:xfrm>
            <a:off x="24957" y="4797152"/>
            <a:ext cx="9144000" cy="1955601"/>
          </a:xfrm>
          <a:prstGeom prst="rect">
            <a:avLst/>
          </a:prstGeom>
        </p:spPr>
      </p:pic>
    </p:spTree>
  </p:cSld>
  <p:clrMapOvr>
    <a:masterClrMapping/>
  </p:clrMapOvr>
  <p:transition spd="med" advTm="35000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>
            <a:extLst>
              <a:ext uri="{FF2B5EF4-FFF2-40B4-BE49-F238E27FC236}">
                <a16:creationId xmlns:a16="http://schemas.microsoft.com/office/drawing/2014/main" id="{C51CC33A-37A1-44B8-9EF2-20A63D2B7605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107504" y="2541946"/>
            <a:ext cx="8699151" cy="3596882"/>
          </a:xfrm>
          <a:noFill/>
        </p:spPr>
        <p:txBody>
          <a:bodyPr wrap="square" anchor="ctr" anchorCtr="1">
            <a:spAutoFit/>
          </a:bodyPr>
          <a:lstStyle/>
          <a:p>
            <a:pPr algn="just"/>
            <a:r>
              <a:rPr lang="fr-FR" altLang="fr-FR" dirty="0"/>
              <a:t>Cette présentation te présente la vie dans ton club, le Bar sur Aube FC. </a:t>
            </a:r>
          </a:p>
          <a:p>
            <a:pPr algn="just"/>
            <a:r>
              <a:rPr lang="fr-FR" altLang="fr-FR" dirty="0"/>
              <a:t>Tu pourras le lire avec tes parents. </a:t>
            </a:r>
          </a:p>
          <a:p>
            <a:pPr algn="just"/>
            <a:r>
              <a:rPr lang="fr-FR" altLang="fr-FR" dirty="0"/>
              <a:t>Si tu ne comprends pas certains mots, demande à un adulte. </a:t>
            </a:r>
          </a:p>
          <a:p>
            <a:pPr algn="just"/>
            <a:r>
              <a:rPr lang="fr-FR" altLang="fr-FR" dirty="0"/>
              <a:t>Ici, comme dans toute collectivité, la vie est plus agréable et plus facile pour tous, si chacun respecte un certain nombre de règles. </a:t>
            </a:r>
          </a:p>
          <a:p>
            <a:pPr algn="just"/>
            <a:r>
              <a:rPr lang="fr-FR" altLang="fr-FR" dirty="0"/>
              <a:t>Les Éducateurs du club t’aiderons à respecter ces règles.</a:t>
            </a:r>
          </a:p>
        </p:txBody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D3238140-C284-494C-A6C8-C0E3E9B6DF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00162"/>
            <a:ext cx="7344816" cy="1143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</a:rPr>
              <a:t>Introduction</a:t>
            </a:r>
          </a:p>
        </p:txBody>
      </p:sp>
      <p:pic>
        <p:nvPicPr>
          <p:cNvPr id="4100" name="Picture 6">
            <a:extLst>
              <a:ext uri="{FF2B5EF4-FFF2-40B4-BE49-F238E27FC236}">
                <a16:creationId xmlns:a16="http://schemas.microsoft.com/office/drawing/2014/main" id="{1BE935AE-1139-456C-B8D1-97BD31FC28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887" y="816594"/>
            <a:ext cx="900038" cy="9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5000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 build="p"/>
      <p:bldP spid="410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>
            <a:extLst>
              <a:ext uri="{FF2B5EF4-FFF2-40B4-BE49-F238E27FC236}">
                <a16:creationId xmlns:a16="http://schemas.microsoft.com/office/drawing/2014/main" id="{CBD1A722-9C12-425D-92B7-0A35B3FFD29E}"/>
              </a:ext>
            </a:extLst>
          </p:cNvPr>
          <p:cNvSpPr>
            <a:spLocks noGrp="1" noChangeAspect="1" noChangeArrowheads="1"/>
          </p:cNvSpPr>
          <p:nvPr>
            <p:ph idx="1"/>
          </p:nvPr>
        </p:nvSpPr>
        <p:spPr>
          <a:xfrm>
            <a:off x="107505" y="2032059"/>
            <a:ext cx="7200799" cy="2547364"/>
          </a:xfrm>
          <a:noFill/>
        </p:spPr>
        <p:txBody>
          <a:bodyPr wrap="square" anchor="ctr" anchorCtr="1">
            <a:spAutoFit/>
          </a:bodyPr>
          <a:lstStyle/>
          <a:p>
            <a:pPr algn="just"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/>
              <a:t> N’arrive pas au stade avec ta tenue  d’entraînement. Tu auras le temps de te changer dans les vestiaires du club avec tes copains. </a:t>
            </a: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fr-FR" altLang="fr-FR" sz="2800" dirty="0"/>
              <a:t> A la fin des matchs et des entraînements, prends ta douche.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F6A465C4-9233-4BFA-8495-799F93FB90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5" y="700162"/>
            <a:ext cx="7344816" cy="1143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8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</a:rPr>
              <a:t>Hygiène</a:t>
            </a:r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6CEE7C82-3334-48F2-9395-1AC89E744B1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251520" y="4725144"/>
            <a:ext cx="2492896" cy="1892061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75BDE5AA-C99E-46EC-BC32-31F595A02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03247" y="733218"/>
            <a:ext cx="1026568" cy="1026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Bulle narrative : ronde 1">
            <a:extLst>
              <a:ext uri="{FF2B5EF4-FFF2-40B4-BE49-F238E27FC236}">
                <a16:creationId xmlns:a16="http://schemas.microsoft.com/office/drawing/2014/main" id="{8F6E5B19-9825-4328-977B-891357D5787A}"/>
              </a:ext>
            </a:extLst>
          </p:cNvPr>
          <p:cNvSpPr/>
          <p:nvPr/>
        </p:nvSpPr>
        <p:spPr>
          <a:xfrm>
            <a:off x="2744416" y="4561274"/>
            <a:ext cx="4275856" cy="1892061"/>
          </a:xfrm>
          <a:prstGeom prst="wedgeEllipseCallout">
            <a:avLst>
              <a:gd name="adj1" fmla="val -69489"/>
              <a:gd name="adj2" fmla="val -947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157" name="Text Box 13">
            <a:extLst>
              <a:ext uri="{FF2B5EF4-FFF2-40B4-BE49-F238E27FC236}">
                <a16:creationId xmlns:a16="http://schemas.microsoft.com/office/drawing/2014/main" id="{15F1A301-5EF6-44F8-A9B3-7957F66001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9054" y="4919443"/>
            <a:ext cx="3672408" cy="16158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fr-FR" altLang="fr-FR" dirty="0">
                <a:solidFill>
                  <a:schemeClr val="bg1"/>
                </a:solidFill>
              </a:rPr>
              <a:t>L’entretien de ton corps fait partie intégrante du sport, donc même si tu habites à 50 mètres du stade, prend ta douche au club.</a:t>
            </a:r>
          </a:p>
          <a:p>
            <a:pPr eaLnBrk="1" hangingPunct="1">
              <a:spcBef>
                <a:spcPct val="50000"/>
              </a:spcBef>
            </a:pPr>
            <a:endParaRPr lang="fr-FR" altLang="fr-FR" dirty="0">
              <a:solidFill>
                <a:schemeClr val="bg1"/>
              </a:solidFill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DC28181C-2015-430B-B3F6-EAD5397BC4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9143" l="286" r="98286">
                        <a14:foregroundMark x1="37714" y1="50857" x2="37714" y2="50857"/>
                        <a14:foregroundMark x1="39429" y1="47143" x2="39429" y2="47143"/>
                        <a14:foregroundMark x1="41429" y1="37429" x2="41429" y2="37429"/>
                        <a14:foregroundMark x1="47429" y1="16286" x2="47429" y2="16286"/>
                        <a14:foregroundMark x1="55714" y1="7143" x2="55714" y2="7143"/>
                        <a14:foregroundMark x1="41429" y1="60571" x2="41429" y2="60571"/>
                        <a14:foregroundMark x1="36571" y1="74857" x2="36571" y2="74857"/>
                        <a14:foregroundMark x1="43143" y1="50286" x2="43143" y2="50286"/>
                        <a14:foregroundMark x1="32857" y1="59714" x2="32857" y2="59714"/>
                        <a14:foregroundMark x1="46286" y1="47143" x2="46286" y2="47143"/>
                        <a14:foregroundMark x1="61714" y1="21714" x2="61714" y2="21714"/>
                        <a14:foregroundMark x1="61714" y1="40000" x2="61714" y2="40000"/>
                        <a14:foregroundMark x1="60571" y1="56857" x2="60571" y2="56857"/>
                        <a14:foregroundMark x1="42000" y1="54571" x2="42000" y2="54571"/>
                        <a14:foregroundMark x1="40571" y1="64571" x2="40571" y2="64571"/>
                        <a14:foregroundMark x1="43143" y1="73714" x2="43143" y2="73714"/>
                        <a14:foregroundMark x1="42000" y1="82857" x2="42000" y2="82857"/>
                        <a14:foregroundMark x1="36571" y1="85714" x2="36571" y2="85714"/>
                        <a14:foregroundMark x1="61143" y1="61143" x2="61143" y2="61143"/>
                        <a14:foregroundMark x1="38286" y1="36286" x2="38286" y2="36286"/>
                        <a14:foregroundMark x1="48857" y1="54000" x2="48857" y2="54000"/>
                        <a14:foregroundMark x1="56857" y1="56571" x2="56857" y2="56571"/>
                        <a14:foregroundMark x1="62286" y1="70000" x2="62286" y2="70000"/>
                        <a14:foregroundMark x1="62286" y1="73429" x2="62286" y2="73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9794" y="4349155"/>
            <a:ext cx="1962339" cy="1962339"/>
          </a:xfrm>
          <a:prstGeom prst="rect">
            <a:avLst/>
          </a:prstGeom>
        </p:spPr>
      </p:pic>
    </p:spTree>
  </p:cSld>
  <p:clrMapOvr>
    <a:masterClrMapping/>
  </p:clrMapOvr>
  <p:transition spd="med" advTm="35000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build="p"/>
      <p:bldP spid="9" grpId="0" animBg="1"/>
      <p:bldP spid="2" grpId="0" animBg="1"/>
      <p:bldP spid="6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B70792B2-E53C-4626-8D66-88E8170283A2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98235" y="1996962"/>
            <a:ext cx="4319587" cy="4302203"/>
          </a:xfrm>
          <a:noFill/>
        </p:spPr>
        <p:txBody>
          <a:bodyPr anchor="ctr" anchorCtr="1">
            <a:sp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fr-FR" altLang="fr-FR" sz="2000" b="1" dirty="0">
                <a:solidFill>
                  <a:schemeClr val="bg1"/>
                </a:solidFill>
              </a:rPr>
              <a:t> </a:t>
            </a:r>
            <a:r>
              <a:rPr lang="fr-FR" altLang="fr-FR" sz="2000" b="1" u="sng" dirty="0">
                <a:solidFill>
                  <a:schemeClr val="bg1"/>
                </a:solidFill>
              </a:rPr>
              <a:t>Pour l’entraînement</a:t>
            </a:r>
          </a:p>
          <a:p>
            <a:pPr lvl="2" eaLnBrk="1" hangingPunct="1">
              <a:buFontTx/>
              <a:buNone/>
            </a:pPr>
            <a:r>
              <a:rPr lang="fr-FR" altLang="fr-FR" sz="1600" dirty="0"/>
              <a:t> </a:t>
            </a:r>
          </a:p>
          <a:p>
            <a:r>
              <a:rPr lang="fr-FR" altLang="fr-FR" sz="2000" dirty="0">
                <a:solidFill>
                  <a:schemeClr val="bg1"/>
                </a:solidFill>
              </a:rPr>
              <a:t>1 Maillot</a:t>
            </a:r>
          </a:p>
          <a:p>
            <a:r>
              <a:rPr lang="fr-FR" altLang="fr-FR" sz="2000" dirty="0">
                <a:solidFill>
                  <a:schemeClr val="bg1"/>
                </a:solidFill>
              </a:rPr>
              <a:t>1 Short</a:t>
            </a:r>
          </a:p>
          <a:p>
            <a:r>
              <a:rPr lang="fr-FR" altLang="fr-FR" sz="2000" dirty="0">
                <a:solidFill>
                  <a:schemeClr val="bg1"/>
                </a:solidFill>
              </a:rPr>
              <a:t>1 paire de Chaussettes</a:t>
            </a:r>
          </a:p>
          <a:p>
            <a:r>
              <a:rPr lang="fr-FR" altLang="fr-FR" sz="2000" dirty="0">
                <a:solidFill>
                  <a:schemeClr val="bg1"/>
                </a:solidFill>
              </a:rPr>
              <a:t>1 Paire de protèges tibias</a:t>
            </a:r>
          </a:p>
          <a:p>
            <a:r>
              <a:rPr lang="fr-FR" altLang="fr-FR" sz="2000" dirty="0">
                <a:solidFill>
                  <a:schemeClr val="bg1"/>
                </a:solidFill>
              </a:rPr>
              <a:t>1 K-way</a:t>
            </a:r>
          </a:p>
          <a:p>
            <a:r>
              <a:rPr lang="fr-FR" altLang="fr-FR" sz="2000" dirty="0">
                <a:solidFill>
                  <a:schemeClr val="bg1"/>
                </a:solidFill>
              </a:rPr>
              <a:t>1 paire de gants (s’il fait froid)</a:t>
            </a:r>
          </a:p>
          <a:p>
            <a:r>
              <a:rPr lang="fr-FR" altLang="fr-FR" sz="2000" dirty="0">
                <a:solidFill>
                  <a:schemeClr val="bg1"/>
                </a:solidFill>
              </a:rPr>
              <a:t>1 paire de chaussure de foot</a:t>
            </a:r>
          </a:p>
          <a:p>
            <a:r>
              <a:rPr lang="fr-FR" altLang="fr-FR" sz="2000" dirty="0">
                <a:solidFill>
                  <a:schemeClr val="bg1"/>
                </a:solidFill>
              </a:rPr>
              <a:t>Une serviette et un gel douche</a:t>
            </a:r>
          </a:p>
          <a:p>
            <a:r>
              <a:rPr lang="fr-FR" altLang="fr-FR" sz="2000" dirty="0">
                <a:solidFill>
                  <a:schemeClr val="bg1"/>
                </a:solidFill>
              </a:rPr>
              <a:t>Des sous-vêtements de rechange</a:t>
            </a:r>
          </a:p>
        </p:txBody>
      </p:sp>
      <p:sp>
        <p:nvSpPr>
          <p:cNvPr id="7176" name="Rectangle 8">
            <a:extLst>
              <a:ext uri="{FF2B5EF4-FFF2-40B4-BE49-F238E27FC236}">
                <a16:creationId xmlns:a16="http://schemas.microsoft.com/office/drawing/2014/main" id="{18BC2E53-71F1-4EE8-B37F-03D6BE8ADF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997293"/>
            <a:ext cx="4319587" cy="358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Char char="q"/>
            </a:pPr>
            <a:r>
              <a:rPr lang="fr-FR" altLang="fr-FR" sz="2000" b="1" u="sng" dirty="0">
                <a:solidFill>
                  <a:schemeClr val="bg1"/>
                </a:solidFill>
              </a:rPr>
              <a:t>Pour les matchs</a:t>
            </a:r>
          </a:p>
          <a:p>
            <a:pPr lvl="2" eaLnBrk="1" hangingPunct="1">
              <a:spcBef>
                <a:spcPct val="20000"/>
              </a:spcBef>
            </a:pPr>
            <a:r>
              <a:rPr lang="fr-FR" altLang="fr-FR" sz="1600" dirty="0"/>
              <a:t>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Les chaussettes noires du club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1 Paire de protèges tibias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1 K-way (du club)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1 paire de gants (s’il fait froid)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1 paire de chaussure de foot, </a:t>
            </a:r>
            <a:r>
              <a:rPr lang="fr-FR" altLang="fr-FR" sz="2000" b="1" dirty="0">
                <a:solidFill>
                  <a:srgbClr val="FFFF00"/>
                </a:solidFill>
              </a:rPr>
              <a:t>propre</a:t>
            </a:r>
            <a:r>
              <a:rPr lang="fr-FR" altLang="fr-FR" sz="2000" dirty="0">
                <a:solidFill>
                  <a:schemeClr val="bg1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Une serviette et un gel douche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fr-FR" altLang="fr-FR" sz="2000" dirty="0">
                <a:solidFill>
                  <a:schemeClr val="bg1"/>
                </a:solidFill>
              </a:rPr>
              <a:t>Des sous vêtements de rechange</a:t>
            </a: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714D50F-87AA-4366-8F81-504C324DBB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93314"/>
            <a:ext cx="7416824" cy="1143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</a:rPr>
              <a:t>Que faut-il dans ton sac ?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id="{3BF021D5-3A89-49E1-95FB-49424D524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887" y="816594"/>
            <a:ext cx="900038" cy="9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1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 nodeType="clickPar">
                      <p:stCondLst>
                        <p:cond delay="indefinite"/>
                      </p:stCondLst>
                      <p:childTnLst>
                        <p:par>
                          <p:cTn id="7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1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1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71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1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6" grpId="0" build="p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3">
            <a:extLst>
              <a:ext uri="{FF2B5EF4-FFF2-40B4-BE49-F238E27FC236}">
                <a16:creationId xmlns:a16="http://schemas.microsoft.com/office/drawing/2014/main" id="{DFA9AD51-8864-4D61-878B-809782F37D3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41299" y="2093119"/>
            <a:ext cx="8229600" cy="364013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Tu devras être poli envers tous tes coéquipiers, les Éducateurs, les Dirigeants et toute autre personne.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Tu n’as pas le droit de voler et de jouer avec les affaires des autres.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</a:t>
            </a:r>
            <a:r>
              <a:rPr lang="fr-FR" altLang="fr-FR" sz="2000" dirty="0">
                <a:solidFill>
                  <a:srgbClr val="002060"/>
                </a:solidFill>
              </a:rPr>
              <a:t>Et bien entendu; tout vol sera sanctionné !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Tu n’as pas le droit de te battre.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Tu n’as pas le droit de casser le matériel du club.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Tu devras porter les couleurs du club lors des matchs à domicile ou à l’extérieur.</a:t>
            </a:r>
          </a:p>
          <a:p>
            <a:pPr algn="just"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Les vestiaires servent seulement à te changer et à prendre ta douche. Enlève tes chaussures de football avant d’y entrer. </a:t>
            </a:r>
          </a:p>
        </p:txBody>
      </p:sp>
      <p:sp>
        <p:nvSpPr>
          <p:cNvPr id="9223" name="AutoShape 7">
            <a:extLst>
              <a:ext uri="{FF2B5EF4-FFF2-40B4-BE49-F238E27FC236}">
                <a16:creationId xmlns:a16="http://schemas.microsoft.com/office/drawing/2014/main" id="{9801A832-C68B-4B46-B7EC-265FE88C0E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099" y="5938043"/>
            <a:ext cx="4608513" cy="696912"/>
          </a:xfrm>
          <a:prstGeom prst="wedgeRoundRectCallout">
            <a:avLst>
              <a:gd name="adj1" fmla="val -77517"/>
              <a:gd name="adj2" fmla="val -32714"/>
              <a:gd name="adj3" fmla="val 16667"/>
            </a:avLst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sp>
        <p:nvSpPr>
          <p:cNvPr id="9225" name="Rectangle 9">
            <a:extLst>
              <a:ext uri="{FF2B5EF4-FFF2-40B4-BE49-F238E27FC236}">
                <a16:creationId xmlns:a16="http://schemas.microsoft.com/office/drawing/2014/main" id="{F57A53B2-80A4-4878-BA56-E0CCE1EFDE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56099" y="5938043"/>
            <a:ext cx="4849813" cy="69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fr-FR" altLang="fr-FR" dirty="0">
                <a:solidFill>
                  <a:srgbClr val="002060"/>
                </a:solidFill>
              </a:rPr>
              <a:t>Si tu ne respectes pas ces règles tu pourras </a:t>
            </a:r>
          </a:p>
          <a:p>
            <a:pPr eaLnBrk="1" hangingPunct="1">
              <a:spcBef>
                <a:spcPct val="20000"/>
              </a:spcBef>
            </a:pPr>
            <a:r>
              <a:rPr lang="fr-FR" altLang="fr-FR" dirty="0">
                <a:solidFill>
                  <a:srgbClr val="002060"/>
                </a:solidFill>
              </a:rPr>
              <a:t>être sanctionné par ton éducateur.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17995D7-ADD7-4ED7-96BA-A83E49EB63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93314"/>
            <a:ext cx="7416824" cy="1143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</a:rPr>
              <a:t>Les règles du club</a:t>
            </a:r>
          </a:p>
        </p:txBody>
      </p:sp>
      <p:pic>
        <p:nvPicPr>
          <p:cNvPr id="9" name="Picture 7">
            <a:extLst>
              <a:ext uri="{FF2B5EF4-FFF2-40B4-BE49-F238E27FC236}">
                <a16:creationId xmlns:a16="http://schemas.microsoft.com/office/drawing/2014/main" id="{FF49A344-624D-4D5D-9CCC-D886D5BC8F4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2051720" y="5658428"/>
            <a:ext cx="1584176" cy="1202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35135274-2A02-4B0E-B9C8-F5757A3AB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887" y="816594"/>
            <a:ext cx="900038" cy="9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5000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9223" grpId="0" animBg="1"/>
      <p:bldP spid="9225" grpId="0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>
            <a:extLst>
              <a:ext uri="{FF2B5EF4-FFF2-40B4-BE49-F238E27FC236}">
                <a16:creationId xmlns:a16="http://schemas.microsoft.com/office/drawing/2014/main" id="{0A1A5F37-4C51-498F-8656-DEF0F6A26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2442" y="4509120"/>
            <a:ext cx="1344612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Rectangle 3">
            <a:extLst>
              <a:ext uri="{FF2B5EF4-FFF2-40B4-BE49-F238E27FC236}">
                <a16:creationId xmlns:a16="http://schemas.microsoft.com/office/drawing/2014/main" id="{A27A8979-1B07-49A9-A801-D9B07F9A37C7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1520" y="1916832"/>
            <a:ext cx="6887389" cy="4247854"/>
          </a:xfrm>
        </p:spPr>
        <p:txBody>
          <a:bodyPr>
            <a:normAutofit/>
          </a:bodyPr>
          <a:lstStyle/>
          <a:p>
            <a:pPr eaLnBrk="1" hangingPunct="1">
              <a:buFont typeface="Wingdings" panose="05000000000000000000" pitchFamily="2" charset="2"/>
              <a:buChar char="q"/>
            </a:pPr>
            <a:endParaRPr lang="fr-FR" altLang="fr-FR" sz="2000" b="1" dirty="0"/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002060"/>
                </a:solidFill>
              </a:rPr>
              <a:t>Respecter l’Arbitre</a:t>
            </a:r>
            <a:r>
              <a:rPr lang="fr-FR" altLang="fr-FR" sz="2000" dirty="0"/>
              <a:t>, accepter toutes ses décisions. L’arbitre fait partie du jeu, il a le droit de se tromper comme toi. Il ne changera pas d’avis quoi que tu lui dise.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1000" dirty="0"/>
          </a:p>
          <a:p>
            <a:pPr algn="just" eaLnBrk="1" hangingPunct="1">
              <a:buFont typeface="Wingdings" panose="05000000000000000000" pitchFamily="2" charset="2"/>
              <a:buChar char="q"/>
            </a:pP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002060"/>
                </a:solidFill>
              </a:rPr>
              <a:t>Reconnaître</a:t>
            </a:r>
            <a:r>
              <a:rPr lang="fr-FR" altLang="fr-FR" sz="2000" b="1" dirty="0"/>
              <a:t> </a:t>
            </a:r>
            <a:r>
              <a:rPr lang="fr-FR" altLang="fr-FR" sz="2000" dirty="0"/>
              <a:t>que l’Adversaire est supérieur quand tu as perdu. ( Il est plus fort que toi, et tu ne peux que l’admirer et travailler pour arriver à son niveau!)</a:t>
            </a:r>
          </a:p>
          <a:p>
            <a:pPr eaLnBrk="1" hangingPunct="1">
              <a:buFontTx/>
              <a:buNone/>
            </a:pPr>
            <a:endParaRPr lang="fr-FR" altLang="fr-FR" sz="2000" dirty="0"/>
          </a:p>
          <a:p>
            <a:pPr eaLnBrk="1" hangingPunct="1">
              <a:buFont typeface="Wingdings" panose="05000000000000000000" pitchFamily="2" charset="2"/>
              <a:buNone/>
            </a:pPr>
            <a:endParaRPr lang="fr-FR" altLang="fr-FR" sz="1000" dirty="0"/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q"/>
            </a:pPr>
            <a:r>
              <a:rPr lang="fr-FR" altLang="fr-FR" sz="2000" dirty="0"/>
              <a:t> Accepter la victoire </a:t>
            </a:r>
            <a:r>
              <a:rPr lang="fr-FR" altLang="fr-FR" sz="2000" b="1" dirty="0">
                <a:solidFill>
                  <a:srgbClr val="002060"/>
                </a:solidFill>
              </a:rPr>
              <a:t>sans ridiculiser l’Adversaire</a:t>
            </a:r>
            <a:r>
              <a:rPr lang="fr-FR" altLang="fr-FR" sz="2000" dirty="0"/>
              <a:t>. </a:t>
            </a:r>
          </a:p>
          <a:p>
            <a:pPr eaLnBrk="1" hangingPunct="1">
              <a:buFontTx/>
              <a:buNone/>
            </a:pPr>
            <a:endParaRPr lang="fr-FR" altLang="fr-FR" sz="20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3262EC6-E9F5-45A1-8088-23C25AEAB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93314"/>
            <a:ext cx="7416824" cy="1143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</a:rPr>
              <a:t>L’esprit sportif c’est 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105667C-2EF5-42F0-9D08-69A24791F7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887" y="816594"/>
            <a:ext cx="900038" cy="9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 advTm="35000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 tmFilter="0,0; .5, 1; 1, 1"/>
                                        <p:tgtEl>
                                          <p:spTgt spid="102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Rectangle 4">
            <a:extLst>
              <a:ext uri="{FF2B5EF4-FFF2-40B4-BE49-F238E27FC236}">
                <a16:creationId xmlns:a16="http://schemas.microsoft.com/office/drawing/2014/main" id="{CFAA2228-1519-41C2-86B2-C0E4D3FC50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05707" y="2132856"/>
            <a:ext cx="6238293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 anchorCtr="1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002060"/>
                </a:solidFill>
              </a:rPr>
              <a:t>Garder ta dignité en toutes circonstances </a:t>
            </a:r>
            <a:r>
              <a:rPr lang="fr-FR" altLang="fr-FR" sz="2000" dirty="0"/>
              <a:t>et notamment dans la  défaite.(Quand on joue il y a toujours un vainqueur et un perdant. Il faut savoir accepter le fait que tu puisses perdre)</a:t>
            </a:r>
          </a:p>
          <a:p>
            <a:pPr marL="342900" indent="-342900" eaLnBrk="1" hangingPunct="1">
              <a:buFont typeface="Wingdings" panose="05000000000000000000" pitchFamily="2" charset="2"/>
              <a:buChar char="v"/>
            </a:pP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002060"/>
                </a:solidFill>
              </a:rPr>
              <a:t>Rester maître de toi</a:t>
            </a:r>
            <a:r>
              <a:rPr lang="fr-FR" altLang="fr-FR" sz="2000" dirty="0"/>
              <a:t>, refuser la violence physique et verbale.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</a:t>
            </a:r>
            <a:r>
              <a:rPr lang="fr-FR" altLang="fr-FR" sz="2000" b="1" dirty="0">
                <a:solidFill>
                  <a:srgbClr val="002060"/>
                </a:solidFill>
              </a:rPr>
              <a:t>Être exemplaire, généreux et tolérant</a:t>
            </a:r>
            <a:r>
              <a:rPr lang="fr-FR" altLang="fr-FR" sz="2000" dirty="0"/>
              <a:t>. (Quand on rentre sur un     terrain, c’est pour donner le meilleur de soi même et avoir un comportement digne d’un sportif !)</a:t>
            </a:r>
          </a:p>
          <a:p>
            <a:pPr marL="342900" indent="-342900" algn="just" eaLnBrk="1" hangingPunct="1">
              <a:buFont typeface="Wingdings" panose="05000000000000000000" pitchFamily="2" charset="2"/>
              <a:buChar char="v"/>
            </a:pPr>
            <a:r>
              <a:rPr lang="fr-FR" altLang="fr-FR" sz="2000" b="1" dirty="0"/>
              <a:t> </a:t>
            </a:r>
            <a:r>
              <a:rPr lang="fr-FR" altLang="fr-FR" sz="2000" b="1" dirty="0">
                <a:solidFill>
                  <a:srgbClr val="002060"/>
                </a:solidFill>
              </a:rPr>
              <a:t>Saluer l’Adversaire et les Arbitres </a:t>
            </a:r>
            <a:r>
              <a:rPr lang="fr-FR" altLang="fr-FR" sz="2000" dirty="0"/>
              <a:t>à la fin du match. </a:t>
            </a:r>
            <a:r>
              <a:rPr lang="fr-FR" altLang="fr-FR" sz="2000" b="1" dirty="0">
                <a:solidFill>
                  <a:srgbClr val="002060"/>
                </a:solidFill>
              </a:rPr>
              <a:t>Tendre la main</a:t>
            </a:r>
            <a:r>
              <a:rPr lang="fr-FR" altLang="fr-FR" sz="2000" b="1" dirty="0"/>
              <a:t> </a:t>
            </a:r>
            <a:r>
              <a:rPr lang="fr-FR" altLang="fr-FR" sz="2000" dirty="0"/>
              <a:t>à un Adversaire. </a:t>
            </a:r>
            <a:r>
              <a:rPr lang="fr-FR" altLang="fr-FR" sz="2000" b="1" dirty="0">
                <a:solidFill>
                  <a:srgbClr val="002060"/>
                </a:solidFill>
              </a:rPr>
              <a:t>Discuter calmement </a:t>
            </a:r>
            <a:r>
              <a:rPr lang="fr-FR" altLang="fr-FR" sz="2000" dirty="0"/>
              <a:t>à la fin d’un match avec l’Adversaire et les Arbitres.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6893ECE-EE05-48A4-91B0-DDDB3B3C52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93314"/>
            <a:ext cx="7416824" cy="1143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</a:rPr>
              <a:t>L’esprit sportif c’est ?</a:t>
            </a: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A84D0B66-1E1C-4C19-B5AF-57B5EE572E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887" y="816594"/>
            <a:ext cx="900038" cy="9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55FC691E-97F9-4963-B36A-35C55C0242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132856"/>
            <a:ext cx="2393043" cy="4401205"/>
          </a:xfrm>
          <a:prstGeom prst="rect">
            <a:avLst/>
          </a:prstGeom>
        </p:spPr>
      </p:pic>
    </p:spTree>
  </p:cSld>
  <p:clrMapOvr>
    <a:masterClrMapping/>
  </p:clrMapOvr>
  <p:transition spd="med" advTm="35000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3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38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38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638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8" grpId="0" build="p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>
            <a:extLst>
              <a:ext uri="{FF2B5EF4-FFF2-40B4-BE49-F238E27FC236}">
                <a16:creationId xmlns:a16="http://schemas.microsoft.com/office/drawing/2014/main" id="{DE3525B4-B79C-4CFF-8208-129D0842A53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254000" y="2143124"/>
            <a:ext cx="8229600" cy="2778126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Pour une bonne organisation, il est indispensable que tu préviennes de toutes absences.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Si tu ne préviens pas ou trop tard de ton absence, tu prives ainsi un des tes copains qui aurait profité de la convocation à ta place.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fr-FR" sz="2000" u="sng" dirty="0"/>
              <a:t> Comment prévenir :</a:t>
            </a:r>
          </a:p>
          <a:p>
            <a:pPr eaLnBrk="1" hangingPunct="1">
              <a:buFont typeface="Wingdings" panose="05000000000000000000" pitchFamily="2" charset="2"/>
              <a:buChar char="v"/>
            </a:pPr>
            <a:r>
              <a:rPr lang="fr-FR" altLang="fr-FR" sz="2000" dirty="0"/>
              <a:t> Pour les entraînements et les matchs, par téléphone tu préviens ton Éducateur ou le responsable des sections jeunes (Président des jeunes)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72DD11F-CB49-436C-89E4-E8EC13D382C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504" y="693314"/>
            <a:ext cx="7416824" cy="1143000"/>
          </a:xfrm>
          <a:prstGeom prst="rect">
            <a:avLst/>
          </a:prstGeom>
          <a:noFill/>
          <a:ln w="19050">
            <a:solidFill>
              <a:srgbClr val="000000"/>
            </a:solidFill>
            <a:prstDash val="dash"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4400" b="1" spc="5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Arial" charset="0"/>
              </a:rPr>
              <a:t>L’esprit sportif c’est ?</a:t>
            </a:r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556CD459-15ED-4D72-9D10-0A94B7A4637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 bwMode="auto">
          <a:xfrm>
            <a:off x="611560" y="5143151"/>
            <a:ext cx="1584176" cy="120236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AutoShape 8">
            <a:extLst>
              <a:ext uri="{FF2B5EF4-FFF2-40B4-BE49-F238E27FC236}">
                <a16:creationId xmlns:a16="http://schemas.microsoft.com/office/drawing/2014/main" id="{F6A13200-5CCA-4191-B612-88068A16C5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6699" y="4721223"/>
            <a:ext cx="3816424" cy="1758109"/>
          </a:xfrm>
          <a:prstGeom prst="wedgeRoundRectCallout">
            <a:avLst>
              <a:gd name="adj1" fmla="val -106566"/>
              <a:gd name="adj2" fmla="val -7256"/>
              <a:gd name="adj3" fmla="val 16667"/>
            </a:avLst>
          </a:prstGeom>
          <a:solidFill>
            <a:srgbClr val="FFFF99"/>
          </a:solidFill>
          <a:ln w="9525">
            <a:solidFill>
              <a:srgbClr val="FF9900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endParaRPr lang="fr-FR" altLang="fr-FR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71A831-0914-41A2-B2A5-C2F5C94D65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24887" y="816594"/>
            <a:ext cx="900038" cy="90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3" name="Text Box 9">
            <a:extLst>
              <a:ext uri="{FF2B5EF4-FFF2-40B4-BE49-F238E27FC236}">
                <a16:creationId xmlns:a16="http://schemas.microsoft.com/office/drawing/2014/main" id="{3925F3C8-B000-428C-81A5-993C26F47A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3275" y="4815448"/>
            <a:ext cx="3571053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fr-FR" altLang="fr-FR" sz="2400" dirty="0">
                <a:solidFill>
                  <a:schemeClr val="bg1"/>
                </a:solidFill>
              </a:rPr>
              <a:t>Il est très important que tu mettes au courant ton éducateur de ton ou tes absence(s). </a:t>
            </a:r>
          </a:p>
        </p:txBody>
      </p:sp>
    </p:spTree>
  </p:cSld>
  <p:clrMapOvr>
    <a:masterClrMapping/>
  </p:clrMapOvr>
  <p:transition spd="med" advTm="35000">
    <p:cover dir="l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2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  <p:bldP spid="9" grpId="0" animBg="1"/>
      <p:bldP spid="11272" grpId="0" animBg="1"/>
      <p:bldP spid="11273" grpId="0"/>
    </p:bld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419</TotalTime>
  <Words>950</Words>
  <Application>Microsoft Office PowerPoint</Application>
  <PresentationFormat>Affichage à l'écran (4:3)</PresentationFormat>
  <Paragraphs>99</Paragraphs>
  <Slides>12</Slides>
  <Notes>0</Notes>
  <HiddenSlides>0</HiddenSlides>
  <MMClips>1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7" baseType="lpstr">
      <vt:lpstr>Arial</vt:lpstr>
      <vt:lpstr>Huxtable</vt:lpstr>
      <vt:lpstr>Trebuchet MS</vt:lpstr>
      <vt:lpstr>Wingdings</vt:lpstr>
      <vt:lpstr>Berlin</vt:lpstr>
      <vt:lpstr>LES REGLES AU BFC</vt:lpstr>
      <vt:lpstr>Dans cette présentation on t’apprendra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REGLES DE VIE DE MON CLUB</dc:title>
  <dc:creator>Habersetzer Denis</dc:creator>
  <cp:lastModifiedBy>José Do Nascimento</cp:lastModifiedBy>
  <cp:revision>49</cp:revision>
  <dcterms:created xsi:type="dcterms:W3CDTF">2008-01-08T17:06:14Z</dcterms:created>
  <dcterms:modified xsi:type="dcterms:W3CDTF">2018-01-04T21:41:17Z</dcterms:modified>
</cp:coreProperties>
</file>